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BA45D-6DEE-4DDB-A39D-E0380D1F1CA3}" v="258" dt="2023-06-25T23:36:03.911"/>
    <p1510:client id="{743930A2-6ABD-41E8-8333-5F8223346BAF}" v="1173" dt="2023-06-26T01:50:33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3246" autoAdjust="0"/>
  </p:normalViewPr>
  <p:slideViewPr>
    <p:cSldViewPr snapToGrid="0">
      <p:cViewPr varScale="1">
        <p:scale>
          <a:sx n="116" d="100"/>
          <a:sy n="116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318A8E-863E-4D36-AE94-EA240F22F7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C5354F-B4F5-47B0-8349-7778BF6426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914F-10A9-40A3-A940-8F1B8A5BF089}" type="datetime1">
              <a:rPr lang="ru-RU" smtClean="0"/>
              <a:t>25.06.2023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72E66D-C732-4F90-8467-DC814AF5AA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C61FA4-EBBA-4AEF-9740-43B1FFE69E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97BB1-243C-4588-AE73-C5786109BA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086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11007 14811 16383 0 0,'4'0'0'0'0,"6"0"0"0"0,2-4 0 0 0,3-2 0 0 0,-2-4 0 0 0,-2-5 0 0 0,1 0 0 0 0,-1-2 0 0 0,1 3 0 0 0,0-2 0 0 0,1 2 0 0 0,-1 0 0 0 0,-3-3 0 0 0,2-3 0 0 0,3-2 0 0 0,4-3 0 0 0,3 4 0 0 0,-1 1 0 0 0,-1 4 0 0 0,2-1 0 0 0,1 4 0 0 0,-3-1 0 0 0,0 2 0 0 0,-4-2 0 0 0,1-2 0 0 0,1 1 0 0 0,-1-1 0 0 0,0 2 0 0 0,-2-1 0 0 0,1 2 0 0 0,2 3 0 0 0,-2 8 0 0 0,-3 9 0 0 0,-4 7 0 0 0,-3 6 0 0 0,-2 4 0 0 0,-2 3 0 0 0,-2 0 0 0 0,1 1 0 0 0,-1 0 0 0 0,0-1 0 0 0,1 0 0 0 0,-1 0 0 0 0,1-1 0 0 0,0 0 0 0 0,0 1 0 0 0,0-1 0 0 0,0 0 0 0 0,0 0 0 0 0,5 0 0 0 0,0 0 0 0 0,1 0 0 0 0,-1 0 0 0 0,-2 0 0 0 0,-1 0 0 0 0,-1 1 0 0 0,-1-1 0 0 0,0 0 0 0 0,0 0 0 0 0,4 0 0 0 0,2 0 0 0 0,0 0 0 0 0,-2 0 0 0 0,-1 1 0 0 0,-1-1 0 0 0,-1 0 0 0 0,0 0 0 0 0,-1-4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6508 11160 16383 0 0,'-4'0'0'0'0,"-7"-4"0"0"0,0-7 0 0 0,1-5 0 0 0,2-4 0 0 0,3-4 0 0 0,6 3 0 0 0,8 0 0 0 0,6 4 0 0 0,2 0 0 0 0,-4-1 0 0 0,-2-3 0 0 0,0 4 0 0 0,3 3 0 0 0,-1 0 0 0 0,-2-1 0 0 0,1-4 0 0 0,3 2 0 0 0,-1 0 0 0 0,1 2 0 0 0,-1-1 0 0 0,1 3 0 0 0,-2-1 0 0 0,1 2 0 0 0,3 2 0 0 0,2 4 0 0 0,4 2 0 0 0,-3-2 0 0 0,-1 0 0 0 0,2 1 0 0 0,1 1 0 0 0,1 1 0 0 0,2 2 0 0 0,0 0 0 0 0,1 1 0 0 0,1 0 0 0 0,-1 0 0 0 0,1 0 0 0 0,-1 1 0 0 0,0-1 0 0 0,1 0 0 0 0,-1 0 0 0 0,0 0 0 0 0,0 0 0 0 0,0 0 0 0 0,-4 5 0 0 0,-2 5 0 0 0,-4 6 0 0 0,-5 4 0 0 0,-4 4 0 0 0,1-3 0 0 0,-1 0 0 0 0,-1 1 0 0 0,-2 1 0 0 0,-2 1 0 0 0,-1 0 0 0 0,0 2 0 0 0,-1 0 0 0 0,-1 0 0 0 0,1 0 0 0 0,0 1 0 0 0,-1-1 0 0 0,-3-4 0 0 0,-7-2 0 0 0,-5 1 0 0 0,0 0 0 0 0,-2-2 0 0 0,3-1 0 0 0,3 2 0 0 0,-1-4 0 0 0,3 1 0 0 0,-3 2 0 0 0,-2 2 0 0 0,0 1 0 0 0,-1-2 0 0 0,2 0 0 0 0,4 0 0 0 0,-2 2 0 0 0,2 1 0 0 0,2 2 0 0 0,-1 0 0 0 0,0 1 0 0 0,-2-4 0 0 0,0-1 0 0 0,2-1 0 0 0,3 2 0 0 0,-2-3 0 0 0,0-1 0 0 0,1 2 0 0 0,-2-4 0 0 0,1 1 0 0 0,1 2 0 0 0,1 2 0 0 0,3 2 0 0 0,1 1 0 0 0,-3-3 0 0 0,-1-1 0 0 0,1 1 0 0 0,-4-4 0 0 0,1-8 0 0 0,5-7 0 0 0,8-7 0 0 0,7-3 0 0 0,2-5 0 0 0,3 0 0 0 0,3 2 0 0 0,-2-1 0 0 0,1 1 0 0 0,1 2 0 0 0,2 4 0 0 0,-3-3 0 0 0,-1 0 0 0 0,-2-2 0 0 0,0-1 0 0 0,1 3 0 0 0,-1-3 0 0 0,0 2 0 0 0,-2-4 0 0 0,0-2 0 0 0,4 0 0 0 0,-3-1 0 0 0,1-3 0 0 0,3 2 0 0 0,-3 0 0 0 0,1-2 0 0 0,2 2 0 0 0,2 4 0 0 0,2 4 0 0 0,2 4 0 0 0,0 3 0 0 0,2 1 0 0 0,-1 2 0 0 0,-4 4 0 0 0,-1 6 0 0 0,-5 6 0 0 0,0-1 0 0 0,-3 3 0 0 0,-4 1 0 0 0,-3 2 0 0 0,-3 2 0 0 0,-1 2 0 0 0,-2 0 0 0 0,4-4 0 0 0,5-6 0 0 0,7-6 0 0 0,4-4 0 0 0,3-3 0 0 0,2-2 0 0 0,2-2 0 0 0,-4-5 0 0 0,-2-5 0 0 0,1-2 0 0 0,0 2 0 0 0,-3-1 0 0 0,-1 0 0 0 0,2 4 0 0 0,1-3 0 0 0,2 2 0 0 0,1 1 0 0 0,2 3 0 0 0,0-3 0 0 0,0 1 0 0 0,0 1 0 0 0,1 1 0 0 0,-1 2 0 0 0,0-3 0 0 0,1 0 0 0 0,-1 0 0 0 0,0 2 0 0 0,0 1 0 0 0,0 1 0 0 0,1 1 0 0 0,-1-3 0 0 0,0-2 0 0 0,0 1 0 0 0,0 0 0 0 0,0 2 0 0 0,-4 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87F8-0C72-4FC5-AC91-AA854A087DC3}" type="datetime1">
              <a:rPr lang="ru-RU" smtClean="0"/>
              <a:pPr/>
              <a:t>25.06.2023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FF76F-0DAC-49E1-848C-F4BB94C78C2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8665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FF76F-0DAC-49E1-848C-F4BB94C78C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5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C1CCD4-D82A-4701-B904-4372F189D2DA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72009-89EB-4710-B82C-0F6AB54324AE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A0F7EE-8D24-48CB-B7D5-1E85D4F59ECD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65FA92-383A-4464-BBDE-EA28D3721E1C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Надпись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90EFC2-19D1-4521-AACA-825AEF2AFAE4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C7C7B-0031-41F1-9EA1-D51659AE2882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5C11-74E0-42DB-B3D3-26106833295E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8DA9C-6558-46CF-921F-72B5F193FAE3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5D3931-485D-46FA-8AAC-52E61FAF8454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711C2-BBF5-44DF-90F3-1AE28DA55DCC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91A72-54ED-47DB-836C-84A940C839FE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F3405-989C-49FF-80D7-46A80F99E120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2CE93-8E0E-4510-9813-8AA755967103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4E252-2FC0-4797-9FE9-D2CF2273B09D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E199B-D485-42F9-B732-253581B4DE44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43E4F-A9B1-40B6-8F7A-589321579804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09954-5912-4D09-A90A-16BE8E6CD342}" type="datetime1">
              <a:rPr lang="ru-RU" noProof="0" smtClean="0"/>
              <a:t>25.06.2023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23F27B7D-3E71-48E6-A2CB-7070BBF53419}" type="datetime1">
              <a:rPr lang="ru-RU" noProof="0" smtClean="0"/>
              <a:t>25.06.2023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83D2EC-1B1A-8312-3DE7-C04880032490}"/>
              </a:ext>
            </a:extLst>
          </p:cNvPr>
          <p:cNvSpPr>
            <a:spLocks noGrp="1"/>
          </p:cNvSpPr>
          <p:nvPr/>
        </p:nvSpPr>
        <p:spPr>
          <a:xfrm>
            <a:off x="599225" y="331268"/>
            <a:ext cx="10993549" cy="82339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400" dirty="0">
                <a:solidFill>
                  <a:schemeClr val="tx1"/>
                </a:solidFill>
                <a:latin typeface="Century Gothic"/>
                <a:cs typeface="Times New Roman"/>
              </a:rPr>
              <a:t>Министерство образования Республики Башкортостан</a:t>
            </a:r>
            <a:br>
              <a:rPr lang="ru-RU" sz="14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tx1"/>
                </a:solidFill>
                <a:latin typeface="Century Gothic"/>
                <a:cs typeface="Times New Roman"/>
              </a:rPr>
              <a:t>Государственное автономное профессиональное образовательное учреждение</a:t>
            </a:r>
            <a:br>
              <a:rPr lang="ru-RU" sz="14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tx1"/>
                </a:solidFill>
                <a:latin typeface="Century Gothic"/>
                <a:cs typeface="Times New Roman"/>
              </a:rPr>
              <a:t>Уфимский колледж статистики, информатики и вычислительной техники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DCE0707-20A8-355C-07DD-550B7ADDE6B3}"/>
              </a:ext>
            </a:extLst>
          </p:cNvPr>
          <p:cNvSpPr>
            <a:spLocks noGrp="1"/>
          </p:cNvSpPr>
          <p:nvPr/>
        </p:nvSpPr>
        <p:spPr>
          <a:xfrm>
            <a:off x="2016808" y="2267419"/>
            <a:ext cx="8158384" cy="12927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"/>
              </a:spcBef>
            </a:pPr>
            <a:r>
              <a:rPr lang="ru-RU" sz="2800" dirty="0">
                <a:solidFill>
                  <a:schemeClr val="tx1"/>
                </a:solidFill>
                <a:latin typeface="Century Gothic"/>
                <a:cs typeface="Times New Roman"/>
              </a:rPr>
              <a:t>РАЗРАБОТКА ВЕБ-ПРИЛОЖЕНИЯ ДЛЯ АВТОМАТИЗАЦИИ РАБОТЫ МАГАЗИНА ОДЕЖДЫ "SHORI"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sz="28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7" name="Google Shape;135;p13">
            <a:extLst>
              <a:ext uri="{FF2B5EF4-FFF2-40B4-BE49-F238E27FC236}">
                <a16:creationId xmlns:a16="http://schemas.microsoft.com/office/drawing/2014/main" id="{B3E17986-C0E0-0EBF-8C39-60C383AE5970}"/>
              </a:ext>
            </a:extLst>
          </p:cNvPr>
          <p:cNvSpPr txBox="1">
            <a:spLocks noGrp="1"/>
          </p:cNvSpPr>
          <p:nvPr/>
        </p:nvSpPr>
        <p:spPr>
          <a:xfrm>
            <a:off x="5756095" y="4779239"/>
            <a:ext cx="6311310" cy="7502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</a:pPr>
            <a:r>
              <a:rPr lang="ru" sz="1800" dirty="0">
                <a:solidFill>
                  <a:schemeClr val="tx1"/>
                </a:solidFill>
                <a:latin typeface="Century Gothic"/>
                <a:ea typeface="Montserrat"/>
                <a:cs typeface="Montserrat"/>
                <a:sym typeface="Montserrat"/>
              </a:rPr>
              <a:t>Студент группы: </a:t>
            </a:r>
            <a:r>
              <a:rPr lang="ru" sz="1800" dirty="0">
                <a:solidFill>
                  <a:schemeClr val="tx1"/>
                </a:solidFill>
                <a:latin typeface="Century Gothic"/>
                <a:ea typeface="Montserrat Medium"/>
                <a:cs typeface="Montserrat Medium"/>
                <a:sym typeface="Montserrat Medium"/>
              </a:rPr>
              <a:t>19П-3 Климчук А. А</a:t>
            </a:r>
            <a:endParaRPr lang="ru-RU" sz="1800">
              <a:solidFill>
                <a:schemeClr val="tx1"/>
              </a:solidFill>
              <a:latin typeface="Century Gothic"/>
              <a:ea typeface="Montserrat Medium"/>
              <a:cs typeface="Montserrat Medium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sz="1800" dirty="0">
                <a:solidFill>
                  <a:schemeClr val="tx1"/>
                </a:solidFill>
                <a:latin typeface="Century Gothic"/>
                <a:ea typeface="Montserrat"/>
                <a:cs typeface="Montserrat"/>
                <a:sym typeface="Montserrat"/>
              </a:rPr>
              <a:t>Руководитель дипломного проекта: </a:t>
            </a:r>
            <a:r>
              <a:rPr lang="ru-RU" sz="1800" dirty="0" err="1">
                <a:solidFill>
                  <a:schemeClr val="tx1"/>
                </a:solidFill>
                <a:latin typeface="Century Gothic"/>
                <a:ea typeface="Montserrat"/>
                <a:cs typeface="Montserrat"/>
                <a:sym typeface="Montserrat Medium"/>
              </a:rPr>
              <a:t>Болонистов</a:t>
            </a:r>
            <a:r>
              <a:rPr lang="ru-RU" sz="1800" dirty="0">
                <a:solidFill>
                  <a:schemeClr val="tx1"/>
                </a:solidFill>
                <a:latin typeface="Century Gothic"/>
                <a:ea typeface="Montserrat"/>
                <a:cs typeface="Montserrat"/>
                <a:sym typeface="Montserrat Medium"/>
              </a:rPr>
              <a:t> В. В.</a:t>
            </a:r>
            <a:endParaRPr lang="ru" sz="1800" dirty="0">
              <a:solidFill>
                <a:schemeClr val="tx1"/>
              </a:solidFill>
              <a:latin typeface="Century Gothic"/>
              <a:ea typeface="Montserrat Medium"/>
              <a:cs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05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400" dirty="0">
              <a:solidFill>
                <a:schemeClr val="tx1"/>
              </a:solidFill>
            </a:endParaRPr>
          </a:p>
        </p:txBody>
      </p:sp>
      <p:sp>
        <p:nvSpPr>
          <p:cNvPr id="8" name="Google Shape;135;p13">
            <a:extLst>
              <a:ext uri="{FF2B5EF4-FFF2-40B4-BE49-F238E27FC236}">
                <a16:creationId xmlns:a16="http://schemas.microsoft.com/office/drawing/2014/main" id="{A242FC7A-AB4B-C0AA-BE1C-42894FF87A14}"/>
              </a:ext>
            </a:extLst>
          </p:cNvPr>
          <p:cNvSpPr txBox="1">
            <a:spLocks noGrp="1"/>
          </p:cNvSpPr>
          <p:nvPr/>
        </p:nvSpPr>
        <p:spPr>
          <a:xfrm>
            <a:off x="5681491" y="6031080"/>
            <a:ext cx="685683" cy="3928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ru" sz="1600" dirty="0">
                <a:solidFill>
                  <a:schemeClr val="tx1"/>
                </a:solidFill>
                <a:latin typeface="Century Gothic"/>
                <a:sym typeface="Montserrat"/>
              </a:rPr>
              <a:t>2023</a:t>
            </a:r>
            <a:endParaRPr lang="ru-RU" sz="16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54CD4-066D-5C77-261C-8F0CB62F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221" y="76422"/>
            <a:ext cx="5143168" cy="770234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4799E-BE1D-A7DA-2500-B11283D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10</a:t>
            </a:fld>
            <a:endParaRPr lang="ru-RU" noProof="0"/>
          </a:p>
        </p:txBody>
      </p:sp>
      <p:pic>
        <p:nvPicPr>
          <p:cNvPr id="5" name="Рисунок 5" descr="Изображение выглядит как текст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99ADB3F1-0215-ADFD-F350-7531C7CD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41" y="995283"/>
            <a:ext cx="5537199" cy="5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9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132B6-6887-7B1B-B5DD-22422E0C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742" y="161088"/>
            <a:ext cx="8426351" cy="742012"/>
          </a:xfrm>
        </p:spPr>
        <p:txBody>
          <a:bodyPr/>
          <a:lstStyle/>
          <a:p>
            <a:r>
              <a:rPr lang="ru-RU" dirty="0"/>
              <a:t>Страница каталога товаров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2154D-A6D7-3DC3-A8AC-DC3CDFC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11</a:t>
            </a:fld>
            <a:endParaRPr lang="ru-RU" noProof="0"/>
          </a:p>
        </p:txBody>
      </p:sp>
      <p:pic>
        <p:nvPicPr>
          <p:cNvPr id="6" name="Рисунок 6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462ECABA-B5A5-D9A7-2A7D-236EE345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81" y="1142647"/>
            <a:ext cx="6666088" cy="54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2FA0B-1357-1B97-53E8-B407A02B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86" y="292791"/>
            <a:ext cx="9291833" cy="1334678"/>
          </a:xfrm>
        </p:spPr>
        <p:txBody>
          <a:bodyPr/>
          <a:lstStyle/>
          <a:p>
            <a:r>
              <a:rPr lang="ru-RU" dirty="0"/>
              <a:t>Взаимодействие менеджера с товаром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CDBA08-262C-F693-F6C3-6D6C4D6A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12</a:t>
            </a:fld>
            <a:endParaRPr lang="ru-RU" noProof="0"/>
          </a:p>
        </p:txBody>
      </p:sp>
      <p:pic>
        <p:nvPicPr>
          <p:cNvPr id="7" name="Рисунок 7" descr="Изображение выглядит как текст, человек, знак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B34652BC-6204-8A31-4D9D-4B63EAE8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7" y="1842346"/>
            <a:ext cx="5123274" cy="33614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FABBB4-F143-35BB-684C-6F84EDA7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75" y="2143008"/>
            <a:ext cx="1877481" cy="2976505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EBC269-D488-AB32-3651-6F952460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561" y="2107024"/>
            <a:ext cx="1863843" cy="3010841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6D0404F-BFFA-620E-27B4-7EAB31CA2308}"/>
              </a:ext>
            </a:extLst>
          </p:cNvPr>
          <p:cNvSpPr/>
          <p:nvPr/>
        </p:nvSpPr>
        <p:spPr>
          <a:xfrm>
            <a:off x="5635037" y="3339629"/>
            <a:ext cx="940740" cy="272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96D4C0BA-517D-EFB4-7A32-196F1763702B}"/>
              </a:ext>
            </a:extLst>
          </p:cNvPr>
          <p:cNvSpPr/>
          <p:nvPr/>
        </p:nvSpPr>
        <p:spPr>
          <a:xfrm>
            <a:off x="8965258" y="3386666"/>
            <a:ext cx="940740" cy="272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D2DCE9BB-0514-ECA6-7DF7-D9024E698A14}"/>
                  </a:ext>
                </a:extLst>
              </p14:cNvPr>
              <p14:cNvContentPartPr/>
              <p14:nvPr/>
            </p14:nvContentPartPr>
            <p14:xfrm>
              <a:off x="3612444" y="4621688"/>
              <a:ext cx="197950" cy="325562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D2DCE9BB-0514-ECA6-7DF7-D9024E698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4840" y="4603701"/>
                <a:ext cx="233516" cy="36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BC6C7CFF-895E-5E90-2127-1B2050A0AED7}"/>
                  </a:ext>
                </a:extLst>
              </p14:cNvPr>
              <p14:cNvContentPartPr/>
              <p14:nvPr/>
            </p14:nvContentPartPr>
            <p14:xfrm>
              <a:off x="1995356" y="3329768"/>
              <a:ext cx="703522" cy="409507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BC6C7CFF-895E-5E90-2127-1B2050A0AE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7723" y="3312151"/>
                <a:ext cx="739148" cy="44510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8386F75-608E-DF70-B04E-D10D0F621AB4}"/>
              </a:ext>
            </a:extLst>
          </p:cNvPr>
          <p:cNvSpPr txBox="1"/>
          <p:nvPr/>
        </p:nvSpPr>
        <p:spPr>
          <a:xfrm>
            <a:off x="7619999" y="5446889"/>
            <a:ext cx="291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C041F5-6CDB-74FF-158B-E59A0B4C0073}"/>
              </a:ext>
            </a:extLst>
          </p:cNvPr>
          <p:cNvSpPr txBox="1"/>
          <p:nvPr/>
        </p:nvSpPr>
        <p:spPr>
          <a:xfrm>
            <a:off x="10978443" y="5446889"/>
            <a:ext cx="442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664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62E0C-3FB8-1581-5EAD-A947BDD1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518" y="114052"/>
            <a:ext cx="6817686" cy="1400530"/>
          </a:xfrm>
        </p:spPr>
        <p:txBody>
          <a:bodyPr/>
          <a:lstStyle/>
          <a:p>
            <a:r>
              <a:rPr lang="ru-RU" dirty="0"/>
              <a:t>Страница с подробным описанием товара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649E76-28B3-F5DF-7B96-D2EA22C0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13</a:t>
            </a:fld>
            <a:endParaRPr lang="ru-RU" noProof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989B788-A57D-9CAF-E7BF-0C264399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03" y="1650151"/>
            <a:ext cx="5640681" cy="50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066FB-299D-2F0F-06AF-A2939420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111" y="386866"/>
            <a:ext cx="5829909" cy="798456"/>
          </a:xfrm>
        </p:spPr>
        <p:txBody>
          <a:bodyPr/>
          <a:lstStyle/>
          <a:p>
            <a:r>
              <a:rPr lang="ru-RU" dirty="0"/>
              <a:t>Страница контактов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6BC62-D569-D414-39CD-B7554B15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14</a:t>
            </a:fld>
            <a:endParaRPr lang="ru-RU" noProof="0"/>
          </a:p>
        </p:txBody>
      </p:sp>
      <p:pic>
        <p:nvPicPr>
          <p:cNvPr id="5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56727409-9A84-DC7C-9FB8-1942CBCF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78" y="1239647"/>
            <a:ext cx="7870236" cy="53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3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AC561-8B0A-56DB-3B6E-6B827435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81" y="151681"/>
            <a:ext cx="5397168" cy="732605"/>
          </a:xfrm>
        </p:spPr>
        <p:txBody>
          <a:bodyPr/>
          <a:lstStyle/>
          <a:p>
            <a:r>
              <a:rPr lang="ru-RU" dirty="0"/>
              <a:t>Страница корзина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B1A0EE-8364-BFCD-5403-872F3021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15</a:t>
            </a:fld>
            <a:endParaRPr lang="ru-RU" noProof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F0C7DC6-7D4A-B77C-750E-2C1B2D54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07" y="956553"/>
            <a:ext cx="7794977" cy="56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2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3162F-AB0C-FC04-38E3-9B6E090E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629" y="321015"/>
            <a:ext cx="4004872" cy="770234"/>
          </a:xfrm>
        </p:spPr>
        <p:txBody>
          <a:bodyPr/>
          <a:lstStyle/>
          <a:p>
            <a:r>
              <a:rPr lang="ru-RU" dirty="0"/>
              <a:t>Страница чек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A59FEB-AB63-FDBA-6E88-B7FDA3BA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16</a:t>
            </a:fld>
            <a:endParaRPr lang="ru-RU" noProof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0D4BD74-400F-2D8A-BBCA-39F22377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89" y="1382788"/>
            <a:ext cx="6064014" cy="52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4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960D8-6FE7-AA1A-8755-5C83DEC4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74" y="405681"/>
            <a:ext cx="5895760" cy="826679"/>
          </a:xfrm>
        </p:spPr>
        <p:txBody>
          <a:bodyPr/>
          <a:lstStyle/>
          <a:p>
            <a:r>
              <a:rPr lang="ru-RU" dirty="0"/>
              <a:t>Страница профиль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5895E-4EDD-C21C-333F-9A5DB9EE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17</a:t>
            </a:fld>
            <a:endParaRPr lang="ru-RU" noProof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B9A839E-2361-43CA-6447-7091BDEF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23" y="1231169"/>
            <a:ext cx="7766755" cy="54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62773E-5E42-1EF8-E0F7-7B257FEF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78" y="339829"/>
            <a:ext cx="4644575" cy="873716"/>
          </a:xfrm>
        </p:spPr>
        <p:txBody>
          <a:bodyPr/>
          <a:lstStyle/>
          <a:p>
            <a:r>
              <a:rPr lang="ru-RU" dirty="0"/>
              <a:t>История заказов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2AC9B5-FC80-F860-FE61-11238189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18</a:t>
            </a:fld>
            <a:endParaRPr lang="ru-RU" noProof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9161C8-237E-8A3A-8927-7A9E3DF2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07" y="1185407"/>
            <a:ext cx="8302977" cy="55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B550F-13BF-FFE4-C5F6-281243B6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556" y="330422"/>
            <a:ext cx="8238205" cy="732605"/>
          </a:xfrm>
        </p:spPr>
        <p:txBody>
          <a:bodyPr/>
          <a:lstStyle/>
          <a:p>
            <a:r>
              <a:rPr lang="ru-RU" dirty="0"/>
              <a:t>Страница обработка заказов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A4A052-C3FE-34FB-8F3A-15D67D65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19</a:t>
            </a:fld>
            <a:endParaRPr lang="ru-RU" noProof="0"/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D7ED92-22F0-4BFC-E4A0-5323F92E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8" y="1746510"/>
            <a:ext cx="11435644" cy="35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4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BBCC4E-3C52-6C23-1D44-E1B95EE9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34" y="612207"/>
            <a:ext cx="9404723" cy="1400530"/>
          </a:xfrm>
        </p:spPr>
        <p:txBody>
          <a:bodyPr/>
          <a:lstStyle/>
          <a:p>
            <a:r>
              <a:rPr lang="ru-RU" sz="4000" dirty="0"/>
              <a:t>Цели и задачи дипломной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1FD57C-8862-9D80-8254-49DB5FAC4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45" y="1667214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Целью является разработка веб-приложения для автоматизации и упрощения работы магазина одежды.</a:t>
            </a:r>
          </a:p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ru-RU" dirty="0">
              <a:latin typeface="Century Gothic"/>
              <a:cs typeface="Segoe UI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latin typeface="Century Gothic"/>
                <a:cs typeface="Segoe UI"/>
              </a:rPr>
              <a:t>Для достижения поставленной цели необходимо  решить следующие задачи: </a:t>
            </a:r>
            <a:endParaRPr lang="en-US" dirty="0">
              <a:latin typeface="Century Gothic"/>
              <a:cs typeface="Segoe UI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8AD0D6"/>
              </a:buClr>
            </a:pPr>
            <a:r>
              <a:rPr lang="ru-RU" dirty="0">
                <a:latin typeface="Century Gothic"/>
                <a:cs typeface="Segoe UI"/>
              </a:rPr>
              <a:t>изучить предметную область;</a:t>
            </a:r>
            <a:endParaRPr lang="en-US" dirty="0">
              <a:latin typeface="Century Gothic"/>
              <a:cs typeface="Segoe UI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8AD0D6"/>
              </a:buClr>
            </a:pPr>
            <a:r>
              <a:rPr lang="ru-RU" dirty="0">
                <a:latin typeface="Century Gothic"/>
                <a:cs typeface="Segoe UI"/>
              </a:rPr>
              <a:t>спроектировать базу данных;</a:t>
            </a:r>
            <a:endParaRPr lang="en-US" dirty="0">
              <a:latin typeface="Century Gothic"/>
              <a:cs typeface="Segoe UI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8AD0D6"/>
              </a:buClr>
            </a:pPr>
            <a:r>
              <a:rPr lang="ru-RU" dirty="0">
                <a:latin typeface="Century Gothic"/>
                <a:cs typeface="Segoe UI"/>
              </a:rPr>
              <a:t>разработать дизайн веб-приложения;</a:t>
            </a:r>
            <a:endParaRPr lang="en-US" dirty="0">
              <a:latin typeface="Century Gothic"/>
              <a:cs typeface="Segoe UI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8AD0D6"/>
              </a:buClr>
            </a:pPr>
            <a:r>
              <a:rPr lang="ru-RU" dirty="0">
                <a:latin typeface="Century Gothic"/>
                <a:cs typeface="Segoe UI"/>
              </a:rPr>
              <a:t>разработать и протестировать веб-приложение</a:t>
            </a:r>
            <a:r>
              <a:rPr lang="ru-RU" dirty="0">
                <a:solidFill>
                  <a:srgbClr val="0F496F"/>
                </a:solidFill>
                <a:latin typeface="Century Gothic"/>
                <a:cs typeface="Segoe UI"/>
              </a:rPr>
              <a:t>.</a:t>
            </a:r>
            <a:endParaRPr lang="ru-RU" dirty="0">
              <a:latin typeface="Century Gothic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7ECD4C-8E18-F2D6-5C50-D159459B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8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46758-CB99-9506-3999-63BEBD95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704" y="377459"/>
            <a:ext cx="4296501" cy="770234"/>
          </a:xfrm>
        </p:spPr>
        <p:txBody>
          <a:bodyPr/>
          <a:lstStyle/>
          <a:p>
            <a:r>
              <a:rPr lang="ru-RU" dirty="0"/>
              <a:t>Админ панель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7563FA-2F5C-13AF-4AE4-70311048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20</a:t>
            </a:fld>
            <a:endParaRPr lang="ru-RU" noProof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2A9B48-8EFF-71A9-377F-4E284AB3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" y="1747958"/>
            <a:ext cx="8321792" cy="3625491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46878B-16E9-7FC6-1232-3D3435E5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511" y="2506430"/>
            <a:ext cx="2743200" cy="20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0DE76-2204-763D-A52E-84CAE6A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Экономический раздел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723E58-8F7C-7B08-3F06-515D3346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21</a:t>
            </a:fld>
            <a:endParaRPr lang="ru-RU" noProof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3CB1A0C0-3599-B002-F2A6-0B10F5FF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919" y="2744141"/>
            <a:ext cx="2743200" cy="27432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1160580A-B4CC-EF75-EDCA-ACD55FCF2CF8}"/>
              </a:ext>
            </a:extLst>
          </p:cNvPr>
          <p:cNvSpPr txBox="1"/>
          <p:nvPr/>
        </p:nvSpPr>
        <p:spPr>
          <a:xfrm>
            <a:off x="548617" y="1698625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Полные затраты на разработку программного продукта: 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0A86C18-D137-D69F-8961-E60B4E40384B}"/>
              </a:ext>
            </a:extLst>
          </p:cNvPr>
          <p:cNvSpPr txBox="1"/>
          <p:nvPr/>
        </p:nvSpPr>
        <p:spPr>
          <a:xfrm>
            <a:off x="548617" y="2067957"/>
            <a:ext cx="609750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entury Gothic"/>
                <a:cs typeface="Times New Roman"/>
              </a:rPr>
              <a:t>124 219,89 </a:t>
            </a:r>
            <a:r>
              <a:rPr lang="ru-RU" dirty="0"/>
              <a:t> рублей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1AC8DCA-D07A-3EB4-C48C-4701B61D7940}"/>
              </a:ext>
            </a:extLst>
          </p:cNvPr>
          <p:cNvSpPr txBox="1"/>
          <p:nvPr/>
        </p:nvSpPr>
        <p:spPr>
          <a:xfrm>
            <a:off x="548616" y="2437289"/>
            <a:ext cx="6837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Цена предложения разработанного программного продукта: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CED85A7-AC43-F89E-9A7E-C3A9B6C716A6}"/>
              </a:ext>
            </a:extLst>
          </p:cNvPr>
          <p:cNvSpPr txBox="1"/>
          <p:nvPr/>
        </p:nvSpPr>
        <p:spPr>
          <a:xfrm>
            <a:off x="548617" y="3151097"/>
            <a:ext cx="609750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entury Gothic"/>
                <a:cs typeface="Times New Roman"/>
              </a:rPr>
              <a:t>149 361,8 </a:t>
            </a:r>
            <a:r>
              <a:rPr lang="ru-RU" dirty="0"/>
              <a:t>рублей</a:t>
            </a:r>
          </a:p>
        </p:txBody>
      </p:sp>
    </p:spTree>
    <p:extLst>
      <p:ext uri="{BB962C8B-B14F-4D97-AF65-F5344CB8AC3E}">
        <p14:creationId xmlns:p14="http://schemas.microsoft.com/office/powerpoint/2010/main" val="416452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7D9D5-78BA-1452-C174-E0E361B5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518" y="292792"/>
            <a:ext cx="3769686" cy="770234"/>
          </a:xfrm>
        </p:spPr>
        <p:txBody>
          <a:bodyPr/>
          <a:lstStyle/>
          <a:p>
            <a:r>
              <a:rPr lang="ru-RU" dirty="0"/>
              <a:t>ЗАЛЮЧЕНИЕ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ECF3A5-186F-259C-716E-F3F4F099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22</a:t>
            </a:fld>
            <a:endParaRPr lang="ru-R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9E0B7-2F08-EB4E-482F-3C329608BA09}"/>
              </a:ext>
            </a:extLst>
          </p:cNvPr>
          <p:cNvSpPr txBox="1"/>
          <p:nvPr/>
        </p:nvSpPr>
        <p:spPr>
          <a:xfrm>
            <a:off x="1469437" y="1215437"/>
            <a:ext cx="924371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err="1">
                <a:latin typeface="Century Gothic"/>
                <a:cs typeface="Times New Roman"/>
              </a:rPr>
              <a:t>Данный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дипломный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проект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был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выполнен</a:t>
            </a:r>
            <a:r>
              <a:rPr lang="en-US" sz="2400" dirty="0">
                <a:latin typeface="Century Gothic"/>
                <a:cs typeface="Times New Roman"/>
              </a:rPr>
              <a:t> в </a:t>
            </a:r>
            <a:r>
              <a:rPr lang="en-US" sz="2400" err="1">
                <a:latin typeface="Century Gothic"/>
                <a:cs typeface="Times New Roman"/>
              </a:rPr>
              <a:t>соответствии</a:t>
            </a:r>
            <a:r>
              <a:rPr lang="en-US" sz="2400" dirty="0">
                <a:latin typeface="Century Gothic"/>
                <a:cs typeface="Times New Roman"/>
              </a:rPr>
              <a:t> с </a:t>
            </a:r>
            <a:r>
              <a:rPr lang="en-US" sz="2400" err="1">
                <a:latin typeface="Century Gothic"/>
                <a:cs typeface="Times New Roman"/>
              </a:rPr>
              <a:t>поставленным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заданием</a:t>
            </a:r>
            <a:r>
              <a:rPr lang="en-US" sz="2400" dirty="0">
                <a:latin typeface="Century Gothic"/>
                <a:cs typeface="Times New Roman"/>
              </a:rPr>
              <a:t>. В </a:t>
            </a:r>
            <a:r>
              <a:rPr lang="en-US" sz="2400" err="1">
                <a:latin typeface="Century Gothic"/>
                <a:cs typeface="Times New Roman"/>
              </a:rPr>
              <a:t>ходе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выполнения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дипломного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проекта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было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разработано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веб-приложение</a:t>
            </a:r>
            <a:r>
              <a:rPr lang="en-US" sz="2400" dirty="0">
                <a:latin typeface="Century Gothic"/>
                <a:cs typeface="Times New Roman"/>
              </a:rPr>
              <a:t> «</a:t>
            </a:r>
            <a:r>
              <a:rPr lang="en-US" sz="2400" dirty="0">
                <a:latin typeface="Century Gothic"/>
                <a:cs typeface="Arial"/>
              </a:rPr>
              <a:t>Shori</a:t>
            </a:r>
            <a:r>
              <a:rPr lang="en-US" sz="2400" dirty="0">
                <a:latin typeface="Century Gothic"/>
                <a:cs typeface="Times New Roman"/>
              </a:rPr>
              <a:t>».</a:t>
            </a:r>
          </a:p>
          <a:p>
            <a:r>
              <a:rPr lang="en-US" sz="2400" err="1"/>
              <a:t>При</a:t>
            </a:r>
            <a:r>
              <a:rPr lang="en-US" sz="2400" dirty="0"/>
              <a:t> </a:t>
            </a:r>
            <a:r>
              <a:rPr lang="en-US" sz="2400" err="1"/>
              <a:t>выполнении</a:t>
            </a:r>
            <a:r>
              <a:rPr lang="en-US" sz="2400" dirty="0"/>
              <a:t> </a:t>
            </a:r>
            <a:r>
              <a:rPr lang="en-US" sz="2400" err="1"/>
              <a:t>дипломного</a:t>
            </a:r>
            <a:r>
              <a:rPr lang="en-US" sz="2400" dirty="0"/>
              <a:t> </a:t>
            </a:r>
            <a:r>
              <a:rPr lang="en-US" sz="2400" err="1"/>
              <a:t>проекта</a:t>
            </a:r>
            <a:r>
              <a:rPr lang="en-US" sz="2400" dirty="0"/>
              <a:t> </a:t>
            </a:r>
            <a:r>
              <a:rPr lang="en-US" sz="2400" err="1"/>
              <a:t>были</a:t>
            </a:r>
            <a:r>
              <a:rPr lang="en-US" sz="2400" dirty="0"/>
              <a:t> </a:t>
            </a:r>
            <a:r>
              <a:rPr lang="en-US" sz="2400" err="1"/>
              <a:t>решены</a:t>
            </a:r>
            <a:r>
              <a:rPr lang="en-US" sz="2400" dirty="0"/>
              <a:t> </a:t>
            </a:r>
            <a:r>
              <a:rPr lang="en-US" sz="2400" err="1"/>
              <a:t>следующие</a:t>
            </a:r>
            <a:r>
              <a:rPr lang="en-US" sz="2400" dirty="0"/>
              <a:t> </a:t>
            </a:r>
            <a:r>
              <a:rPr lang="en-US" sz="2400" err="1"/>
              <a:t>задачи</a:t>
            </a:r>
            <a:r>
              <a:rPr lang="en-US" sz="24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изучена</a:t>
            </a:r>
            <a:r>
              <a:rPr lang="en-US" sz="2400" dirty="0"/>
              <a:t> </a:t>
            </a:r>
            <a:r>
              <a:rPr lang="en-US" sz="2400" err="1"/>
              <a:t>предметная</a:t>
            </a:r>
            <a:r>
              <a:rPr lang="en-US" sz="2400" dirty="0"/>
              <a:t> </a:t>
            </a:r>
            <a:r>
              <a:rPr lang="en-US" sz="2400" err="1"/>
              <a:t>область</a:t>
            </a:r>
            <a:r>
              <a:rPr lang="en-US" sz="2400" dirty="0"/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спроектирована</a:t>
            </a:r>
            <a:r>
              <a:rPr lang="en-US" sz="2400" dirty="0"/>
              <a:t> </a:t>
            </a:r>
            <a:r>
              <a:rPr lang="en-US" sz="2400" err="1"/>
              <a:t>база</a:t>
            </a:r>
            <a:r>
              <a:rPr lang="en-US" sz="2400" dirty="0"/>
              <a:t> </a:t>
            </a:r>
            <a:r>
              <a:rPr lang="en-US" sz="2400" err="1"/>
              <a:t>данных</a:t>
            </a:r>
            <a:r>
              <a:rPr lang="en-US" sz="2400" dirty="0"/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Century Gothic"/>
                <a:cs typeface="Times New Roman"/>
              </a:rPr>
              <a:t>разработана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структура</a:t>
            </a:r>
            <a:r>
              <a:rPr lang="en-US" sz="2400" dirty="0">
                <a:latin typeface="Century Gothic"/>
                <a:cs typeface="Times New Roman"/>
              </a:rPr>
              <a:t> и </a:t>
            </a:r>
            <a:r>
              <a:rPr lang="en-US" sz="2400" err="1">
                <a:latin typeface="Century Gothic"/>
                <a:cs typeface="Times New Roman"/>
              </a:rPr>
              <a:t>дизайн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веб-приложения</a:t>
            </a:r>
            <a:r>
              <a:rPr lang="en-US" sz="2400" dirty="0">
                <a:latin typeface="Century Gothic"/>
                <a:cs typeface="Times New Roman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Century Gothic"/>
                <a:cs typeface="Times New Roman"/>
              </a:rPr>
              <a:t>реализованы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функции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для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работы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пользователей</a:t>
            </a:r>
            <a:r>
              <a:rPr lang="en-US" sz="2400" dirty="0">
                <a:latin typeface="Century Gothic"/>
                <a:cs typeface="Times New Roman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Century Gothic"/>
                <a:cs typeface="Times New Roman"/>
              </a:rPr>
              <a:t>реализованы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функции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для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формирования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выходной</a:t>
            </a:r>
            <a:r>
              <a:rPr lang="en-US" sz="2400" dirty="0">
                <a:latin typeface="Century Gothic"/>
                <a:cs typeface="Times New Roman"/>
              </a:rPr>
              <a:t> </a:t>
            </a:r>
            <a:r>
              <a:rPr lang="en-US" sz="2400" err="1">
                <a:latin typeface="Century Gothic"/>
                <a:cs typeface="Times New Roman"/>
              </a:rPr>
              <a:t>информации</a:t>
            </a:r>
            <a:r>
              <a:rPr lang="en-US" sz="2400" dirty="0">
                <a:latin typeface="Century Gothic"/>
                <a:cs typeface="Times New Roman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1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2A7E-203A-FF00-1688-6C230089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44" y="2832792"/>
            <a:ext cx="6497835" cy="770234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1CF8A1-E41D-1028-2133-D512942C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23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06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BAEF0-352C-F1B2-8A4D-E197DB18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009" y="2840559"/>
            <a:ext cx="3725166" cy="1179784"/>
          </a:xfrm>
        </p:spPr>
        <p:txBody>
          <a:bodyPr/>
          <a:lstStyle/>
          <a:p>
            <a:r>
              <a:rPr lang="ru-RU" sz="3600" dirty="0"/>
              <a:t>Диаграмма прецедентов</a:t>
            </a:r>
          </a:p>
        </p:txBody>
      </p:sp>
      <p:pic>
        <p:nvPicPr>
          <p:cNvPr id="5" name="Рисунок 5" descr="Изображение выглядит как текст, стол, небо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C0A26C7-3DD1-E75F-BAF1-53A64C38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2" y="678805"/>
            <a:ext cx="8064291" cy="490258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530608-E310-24E0-C1B7-D8D08E4A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dirty="0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572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EF1C8-9A1B-5E57-747C-68A5CE16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296" y="368051"/>
            <a:ext cx="9404723" cy="1400530"/>
          </a:xfrm>
        </p:spPr>
        <p:txBody>
          <a:bodyPr/>
          <a:lstStyle/>
          <a:p>
            <a:r>
              <a:rPr lang="ru-RU" dirty="0"/>
              <a:t>Входная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364FE-98D1-54FB-C634-165A6423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Century Gothic"/>
              </a:rPr>
              <a:t>Входной информацией для работы решения являются:</a:t>
            </a:r>
            <a:endParaRPr lang="ru-RU" dirty="0">
              <a:latin typeface="Century Gothic"/>
            </a:endParaRPr>
          </a:p>
          <a:p>
            <a:pPr marL="457200" indent="-457200">
              <a:buFont typeface="Wingdings 3"/>
              <a:buChar char=""/>
            </a:pPr>
            <a:r>
              <a:rPr lang="ru-RU" dirty="0">
                <a:latin typeface="Century Gothic"/>
              </a:rPr>
              <a:t>информация о товарах;</a:t>
            </a:r>
            <a:endParaRPr lang="ru-RU" dirty="0"/>
          </a:p>
          <a:p>
            <a:pPr marL="457200" indent="-457200">
              <a:buFont typeface="Wingdings 3"/>
              <a:buChar char=""/>
            </a:pPr>
            <a:r>
              <a:rPr lang="ru-RU" dirty="0">
                <a:latin typeface="Century Gothic"/>
              </a:rPr>
              <a:t>информация о пользователях;</a:t>
            </a:r>
          </a:p>
          <a:p>
            <a:pPr marL="457200" indent="-457200">
              <a:buFont typeface="Wingdings 3"/>
              <a:buChar char=""/>
            </a:pPr>
            <a:r>
              <a:rPr lang="ru-RU" dirty="0">
                <a:latin typeface="Century Gothic"/>
              </a:rPr>
              <a:t>прайс-лист товаров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45BF4-6990-7BA5-1C29-33097E3D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4</a:t>
            </a:fld>
            <a:endParaRPr lang="ru-RU" noProof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22E6AFC-F162-4937-3F9A-2197CB87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733" y="3429937"/>
            <a:ext cx="2743200" cy="24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D7B8F-00F6-8BB7-0625-42D53924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0" y="217533"/>
            <a:ext cx="10138500" cy="798457"/>
          </a:xfrm>
        </p:spPr>
        <p:txBody>
          <a:bodyPr/>
          <a:lstStyle/>
          <a:p>
            <a:r>
              <a:rPr lang="ru-RU" dirty="0"/>
              <a:t>Описание выходной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C79565-0047-EB68-A1D1-93209F06D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15" y="1300326"/>
            <a:ext cx="1081949" cy="6206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8AD0D6"/>
              </a:buClr>
              <a:buNone/>
            </a:pPr>
            <a:r>
              <a:rPr lang="ru-RU" sz="4000" dirty="0"/>
              <a:t>Чек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FC5FC8-906D-5B5E-D698-8552C66A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5</a:t>
            </a:fld>
            <a:endParaRPr lang="ru-RU" noProof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09C7223-A93E-759D-C7EC-AA01BF3C5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" t="2066" r="3025" b="3099"/>
          <a:stretch/>
        </p:blipFill>
        <p:spPr>
          <a:xfrm>
            <a:off x="3586103" y="2161625"/>
            <a:ext cx="5010087" cy="43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21022-77BA-7283-1A80-65EF43F5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1" y="678496"/>
            <a:ext cx="9404723" cy="1400530"/>
          </a:xfrm>
        </p:spPr>
        <p:txBody>
          <a:bodyPr/>
          <a:lstStyle/>
          <a:p>
            <a:r>
              <a:rPr lang="ru-RU" sz="3200" dirty="0">
                <a:solidFill>
                  <a:srgbClr val="FFFFFF"/>
                </a:solidFill>
                <a:latin typeface="Century Gothic"/>
              </a:rPr>
              <a:t>Общие требования к программному продукту</a:t>
            </a:r>
            <a:endParaRPr lang="ru-RU" dirty="0">
              <a:latin typeface="Century Gothic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3A3881-D1DC-A814-D58B-C5FF47BE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6</a:t>
            </a:fld>
            <a:endParaRPr lang="ru-RU" noProof="0"/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F1EB8FEE-034A-78AD-93A5-88D6D3DD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23" y="1780103"/>
            <a:ext cx="4195481" cy="41954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F885A-4285-74EC-9259-5F5C98377C58}"/>
              </a:ext>
            </a:extLst>
          </p:cNvPr>
          <p:cNvSpPr txBox="1"/>
          <p:nvPr/>
        </p:nvSpPr>
        <p:spPr>
          <a:xfrm>
            <a:off x="575733" y="2682992"/>
            <a:ext cx="5960533" cy="2238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latin typeface="Century Gothic"/>
                <a:cs typeface="Arial"/>
              </a:rPr>
              <a:t>Интуитивно понятный интерфейс;</a:t>
            </a:r>
            <a:r>
              <a:rPr lang="en-US" sz="2400" dirty="0">
                <a:latin typeface="Century Gothic"/>
                <a:cs typeface="Arial"/>
              </a:rPr>
              <a:t>​</a:t>
            </a:r>
            <a:endParaRPr lang="ru-RU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latin typeface="Century Gothic"/>
                <a:cs typeface="Arial"/>
              </a:rPr>
              <a:t>Оптимизированная работа приложения;</a:t>
            </a:r>
            <a:r>
              <a:rPr lang="en-US" sz="2400" dirty="0">
                <a:latin typeface="Century Gothic"/>
                <a:cs typeface="Arial"/>
              </a:rPr>
              <a:t>​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latin typeface="Century Gothic"/>
                <a:cs typeface="Arial"/>
              </a:rPr>
              <a:t>Безопасность.</a:t>
            </a:r>
          </a:p>
        </p:txBody>
      </p:sp>
    </p:spTree>
    <p:extLst>
      <p:ext uri="{BB962C8B-B14F-4D97-AF65-F5344CB8AC3E}">
        <p14:creationId xmlns:p14="http://schemas.microsoft.com/office/powerpoint/2010/main" val="33261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54B62-C10E-67A1-81C0-C0AFF387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000" y="377459"/>
            <a:ext cx="8040649" cy="610308"/>
          </a:xfrm>
        </p:spPr>
        <p:txBody>
          <a:bodyPr/>
          <a:lstStyle/>
          <a:p>
            <a:r>
              <a:rPr lang="ru-RU" sz="3200" cap="all" dirty="0">
                <a:solidFill>
                  <a:srgbClr val="FFFFFF"/>
                </a:solidFill>
                <a:latin typeface="Century Gothic"/>
              </a:rPr>
              <a:t>Описание структуры базы данных</a:t>
            </a:r>
            <a:endParaRPr lang="ru-RU" sz="3200">
              <a:latin typeface="Century Gothic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7FDD29-CA50-FECE-5BE2-56FC0837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7</a:t>
            </a:fld>
            <a:endParaRPr lang="ru-RU" noProof="0"/>
          </a:p>
        </p:txBody>
      </p:sp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7849708-8522-C485-2E01-E193E6AD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77" y="1161939"/>
            <a:ext cx="6929495" cy="554071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0E5556A-8A7C-94DE-6191-CD023C50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96" y="3829596"/>
            <a:ext cx="2743200" cy="28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19079-171D-EB1E-1028-69BE6028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0422"/>
            <a:ext cx="9414130" cy="694975"/>
          </a:xfrm>
        </p:spPr>
        <p:txBody>
          <a:bodyPr/>
          <a:lstStyle/>
          <a:p>
            <a:pPr algn="ctr"/>
            <a:r>
              <a:rPr lang="ru-RU" sz="4000" cap="all" dirty="0">
                <a:solidFill>
                  <a:srgbClr val="FFFFFF"/>
                </a:solidFill>
              </a:rPr>
              <a:t>ИНСТРУМЕНТЫ РАЗРАБОТКИ</a:t>
            </a:r>
            <a:endParaRPr lang="ru-RU" sz="4000">
              <a:solidFill>
                <a:srgbClr val="FFFFFF"/>
              </a:solidFill>
            </a:endParaRPr>
          </a:p>
          <a:p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18F96FF-AC65-A016-ABFE-3236D3BCF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19" y="2854379"/>
            <a:ext cx="1146646" cy="102152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F9A0B8-E0AD-A189-F33A-6A0F14CA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8</a:t>
            </a:fld>
            <a:endParaRPr lang="ru-RU" noProof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ED883D7-2325-E88E-CD72-0B62F37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16" y="1658642"/>
            <a:ext cx="966376" cy="83138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C41FA0B-DA37-8FDA-2D7B-B394B512E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" y="5361927"/>
            <a:ext cx="1016588" cy="101658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08736343-10D4-93E5-F029-FE2DA675B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88" y="4002851"/>
            <a:ext cx="1507655" cy="921926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E3331BE0-9087-1A9C-F569-7176F1DAD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511" y="1659231"/>
            <a:ext cx="923573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F2F9B-A5C1-E408-F0CF-5C39448BC037}"/>
              </a:ext>
            </a:extLst>
          </p:cNvPr>
          <p:cNvSpPr txBox="1"/>
          <p:nvPr/>
        </p:nvSpPr>
        <p:spPr>
          <a:xfrm>
            <a:off x="2269067" y="1751659"/>
            <a:ext cx="3984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Calibri"/>
              </a:rPr>
              <a:t>Vue - это фреймворк для создания пользовательских интерефейсов;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2A2C2-0F45-CD3B-B43F-FF35E0AB608C}"/>
              </a:ext>
            </a:extLst>
          </p:cNvPr>
          <p:cNvSpPr txBox="1"/>
          <p:nvPr/>
        </p:nvSpPr>
        <p:spPr>
          <a:xfrm>
            <a:off x="2269067" y="3040474"/>
            <a:ext cx="3984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>
                <a:latin typeface="Calibri"/>
                <a:cs typeface="Calibri"/>
              </a:rPr>
              <a:t>Vuetify</a:t>
            </a:r>
            <a:r>
              <a:rPr lang="ru-RU" dirty="0">
                <a:latin typeface="Calibri"/>
                <a:cs typeface="Calibri"/>
              </a:rPr>
              <a:t> - это библиотека готовых компонентов.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2B44C-C483-4AD6-57A2-ED800584B57A}"/>
              </a:ext>
            </a:extLst>
          </p:cNvPr>
          <p:cNvSpPr txBox="1"/>
          <p:nvPr/>
        </p:nvSpPr>
        <p:spPr>
          <a:xfrm>
            <a:off x="2269067" y="4000029"/>
            <a:ext cx="52173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Calibri"/>
              </a:rPr>
              <a:t>NodeJs - это программная платформа, которая транслирует JavaScript в машинный код, исполняемый на стороне сервера.;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5077F-C588-20F2-42FD-97D130C23B84}"/>
              </a:ext>
            </a:extLst>
          </p:cNvPr>
          <p:cNvSpPr txBox="1"/>
          <p:nvPr/>
        </p:nvSpPr>
        <p:spPr>
          <a:xfrm>
            <a:off x="2269067" y="5411141"/>
            <a:ext cx="51044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Calibri"/>
              </a:rPr>
              <a:t>Prisma</a:t>
            </a:r>
            <a:r>
              <a:rPr lang="ru-RU" dirty="0">
                <a:latin typeface="Calibri"/>
              </a:rPr>
              <a:t>- Это ORM(Object-</a:t>
            </a:r>
            <a:r>
              <a:rPr lang="ru-RU" dirty="0" err="1">
                <a:latin typeface="Calibri"/>
              </a:rPr>
              <a:t>Relational</a:t>
            </a:r>
            <a:r>
              <a:rPr lang="ru-RU" dirty="0">
                <a:latin typeface="Calibri"/>
              </a:rPr>
              <a:t> </a:t>
            </a:r>
            <a:r>
              <a:rPr lang="ru-RU" dirty="0" err="1">
                <a:latin typeface="Calibri"/>
              </a:rPr>
              <a:t>Mapping</a:t>
            </a:r>
            <a:r>
              <a:rPr lang="ru-RU" dirty="0">
                <a:latin typeface="Calibri"/>
              </a:rPr>
              <a:t>, объектно-реляционное отображение) является виртуальной объектной базой данных;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5F297-9AF4-3880-7BD0-5FBF8A79FFB8}"/>
              </a:ext>
            </a:extLst>
          </p:cNvPr>
          <p:cNvSpPr txBox="1"/>
          <p:nvPr/>
        </p:nvSpPr>
        <p:spPr>
          <a:xfrm>
            <a:off x="8487362" y="1676400"/>
            <a:ext cx="33358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  <a:cs typeface="arial"/>
              </a:rPr>
              <a:t>PostgreSQL —  </a:t>
            </a:r>
            <a:r>
              <a:rPr lang="en-US" dirty="0" err="1">
                <a:solidFill>
                  <a:srgbClr val="FFFFFF"/>
                </a:solidFill>
                <a:latin typeface="Calibri"/>
                <a:cs typeface="arial"/>
              </a:rPr>
              <a:t>система</a:t>
            </a:r>
            <a:r>
              <a:rPr lang="en-US" dirty="0">
                <a:solidFill>
                  <a:srgbClr val="FFFFFF"/>
                </a:solidFill>
                <a:latin typeface="Calibri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libri"/>
                <a:cs typeface="arial"/>
              </a:rPr>
              <a:t>управления</a:t>
            </a:r>
            <a:r>
              <a:rPr lang="en-US" dirty="0">
                <a:solidFill>
                  <a:srgbClr val="FFFFFF"/>
                </a:solidFill>
                <a:latin typeface="Calibri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libri"/>
                <a:cs typeface="arial"/>
              </a:rPr>
              <a:t>базами</a:t>
            </a:r>
            <a:r>
              <a:rPr lang="en-US" dirty="0">
                <a:solidFill>
                  <a:srgbClr val="FFFFFF"/>
                </a:solidFill>
                <a:latin typeface="Calibri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libri"/>
                <a:cs typeface="arial"/>
              </a:rPr>
              <a:t>данных</a:t>
            </a:r>
            <a:r>
              <a:rPr lang="en-US" dirty="0">
                <a:solidFill>
                  <a:srgbClr val="FFFFFF"/>
                </a:solidFill>
                <a:latin typeface="Calibri"/>
                <a:cs typeface="arial"/>
              </a:rPr>
              <a:t>(СУБД). 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68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B17FC-15D0-1F6F-C034-78785BFF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23" y="292792"/>
            <a:ext cx="8078279" cy="986605"/>
          </a:xfrm>
        </p:spPr>
        <p:txBody>
          <a:bodyPr/>
          <a:lstStyle/>
          <a:p>
            <a:r>
              <a:rPr lang="ru-RU" dirty="0"/>
              <a:t>Авторизация и регистрация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5D871A-A1CD-C517-74DC-A0C6527D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ru-RU" noProof="0" smtClean="0"/>
              <a:t>9</a:t>
            </a:fld>
            <a:endParaRPr lang="ru-RU" noProof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92D04C-2F24-98B1-D3E4-F3BFA40FB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4" t="16667" r="16838" b="10417"/>
          <a:stretch/>
        </p:blipFill>
        <p:spPr>
          <a:xfrm>
            <a:off x="425214" y="2120041"/>
            <a:ext cx="5385075" cy="273009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81D8BA-0817-D81F-26F1-DF650A1C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18" y="1576389"/>
            <a:ext cx="5160903" cy="38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81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</Words>
  <Application>Microsoft Office PowerPoint</Application>
  <PresentationFormat>Широкоэкранный</PresentationFormat>
  <Paragraphs>1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Ион</vt:lpstr>
      <vt:lpstr>Презентация PowerPoint</vt:lpstr>
      <vt:lpstr>Цели и задачи дипломной работы</vt:lpstr>
      <vt:lpstr>Диаграмма прецедентов</vt:lpstr>
      <vt:lpstr>Входная информация</vt:lpstr>
      <vt:lpstr>Описание выходной информации</vt:lpstr>
      <vt:lpstr>Общие требования к программному продукту</vt:lpstr>
      <vt:lpstr>Описание структуры базы данных</vt:lpstr>
      <vt:lpstr>ИНСТРУМЕНТЫ РАЗРАБОТКИ </vt:lpstr>
      <vt:lpstr>Авторизация и регистрация</vt:lpstr>
      <vt:lpstr>Главная страница</vt:lpstr>
      <vt:lpstr>Страница каталога товаров</vt:lpstr>
      <vt:lpstr>Взаимодействие менеджера с товаром</vt:lpstr>
      <vt:lpstr>Страница с подробным описанием товара</vt:lpstr>
      <vt:lpstr>Страница контактов</vt:lpstr>
      <vt:lpstr>Страница корзина</vt:lpstr>
      <vt:lpstr>Страница чек</vt:lpstr>
      <vt:lpstr>Страница профиль</vt:lpstr>
      <vt:lpstr>История заказов</vt:lpstr>
      <vt:lpstr>Страница обработка заказов</vt:lpstr>
      <vt:lpstr>Админ панель</vt:lpstr>
      <vt:lpstr>Экономический раздел</vt:lpstr>
      <vt:lpstr>ЗАЛЮЧЕНИЕ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452</cp:revision>
  <dcterms:created xsi:type="dcterms:W3CDTF">2023-06-25T22:36:29Z</dcterms:created>
  <dcterms:modified xsi:type="dcterms:W3CDTF">2023-06-26T01:50:41Z</dcterms:modified>
</cp:coreProperties>
</file>